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 id="265" r:id="rId16"/>
  </p:sldIdLst>
  <p:sldSz cx="12188952"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4.jp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4" name="Picture 3" descr="b67624d21e2e68a3433ef46cf7dcbb90_1755920915023.jpg"/>
          <p:cNvPicPr>
            <a:picLocks noChangeAspect="1"/>
          </p:cNvPicPr>
          <p:nvPr/>
        </p:nvPicPr>
        <p:blipFill>
          <a:blip r:embed="rId2"/>
          <a:stretch>
            <a:fillRect/>
          </a:stretch>
        </p:blipFill>
        <p:spPr>
          <a:xfrm>
            <a:off x="0" y="0"/>
            <a:ext cx="12188952" cy="6858000"/>
          </a:xfrm>
          <a:prstGeom prst="rect">
            <a:avLst/>
          </a:prstGeom>
        </p:spPr>
      </p:pic>
      <p:sp>
        <p:nvSpPr>
          <p:cNvPr id="2" name="Title 1"/>
          <p:cNvSpPr>
            <a:spLocks noGrp="1"/>
          </p:cNvSpPr>
          <p:nvPr>
            <p:ph type="ctrTitle"/>
          </p:nvPr>
        </p:nvSpPr>
        <p:spPr/>
        <p:txBody>
          <a:bodyPr/>
          <a:lstStyle/>
          <a:p>
            <a:pPr algn="ctr">
              <a:defRPr sz="3600"/>
            </a:pPr>
            <a:r>
              <a:t>Taqdimot</a:t>
            </a:r>
          </a:p>
        </p:txBody>
      </p:sp>
      <p:sp>
        <p:nvSpPr>
          <p:cNvPr id="3" name="Subtitle 2"/>
          <p:cNvSpPr>
            <a:spLocks noGrp="1"/>
          </p:cNvSpPr>
          <p:nvPr>
            <p:ph type="subTitle" idx="1"/>
          </p:nvPr>
        </p:nvSpPr>
        <p:spPr/>
        <p:txBody>
          <a:bodyPr/>
          <a:lstStyle/>
          <a:p>
            <a:pPr algn="ctr">
              <a:defRPr sz="2000"/>
            </a:pPr>
            <a:r>
              <a:t>Oziq ovqat sanoati</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b67624d21e2e68a3433ef46cf7dcbb90_1755920915023.jpg"/>
          <p:cNvPicPr>
            <a:picLocks noChangeAspect="1"/>
          </p:cNvPicPr>
          <p:nvPr/>
        </p:nvPicPr>
        <p:blipFill>
          <a:blip r:embed="rId2"/>
          <a:stretch>
            <a:fillRect/>
          </a:stretch>
        </p:blipFill>
        <p:spPr>
          <a:xfrm>
            <a:off x="0" y="0"/>
            <a:ext cx="12188952" cy="6858000"/>
          </a:xfrm>
          <a:prstGeom prst="rect">
            <a:avLst/>
          </a:prstGeom>
        </p:spPr>
      </p:pic>
      <p:sp>
        <p:nvSpPr>
          <p:cNvPr id="2" name="TextBox 1"/>
          <p:cNvSpPr txBox="1"/>
          <p:nvPr/>
        </p:nvSpPr>
        <p:spPr>
          <a:xfrm>
            <a:off x="457200" y="457200"/>
            <a:ext cx="10972800" cy="914400"/>
          </a:xfrm>
          <a:prstGeom prst="rect">
            <a:avLst/>
          </a:prstGeom>
          <a:noFill/>
        </p:spPr>
        <p:txBody>
          <a:bodyPr wrap="none">
            <a:spAutoFit/>
          </a:bodyPr>
          <a:lstStyle/>
          <a:p>
            <a:pPr algn="ctr">
              <a:defRPr sz="3200" b="1">
                <a:solidFill>
                  <a:srgbClr val="000000"/>
                </a:solidFill>
              </a:defRPr>
            </a:pPr>
            <a:r>
              <a:t>Oziq-ovqat sanoati va uning rivoji</a:t>
            </a:r>
          </a:p>
        </p:txBody>
      </p:sp>
      <p:sp>
        <p:nvSpPr>
          <p:cNvPr id="3" name="TextBox 2"/>
          <p:cNvSpPr txBox="1"/>
          <p:nvPr/>
        </p:nvSpPr>
        <p:spPr>
          <a:xfrm>
            <a:off x="457200" y="1828800"/>
            <a:ext cx="3474720" cy="4114800"/>
          </a:xfrm>
          <a:prstGeom prst="rect">
            <a:avLst/>
          </a:prstGeom>
          <a:noFill/>
        </p:spPr>
        <p:txBody>
          <a:bodyPr wrap="square">
            <a:spAutoFit/>
          </a:bodyPr>
          <a:lstStyle/>
          <a:p>
            <a:pPr algn="ctr">
              <a:defRPr sz="1600" b="1">
                <a:solidFill>
                  <a:srgbClr val="000000"/>
                </a:solidFill>
                <a:latin typeface="Times New Roman"/>
              </a:defRPr>
            </a:pPr>
            <a:r>
              <a:t>Texnologiya</a:t>
            </a:r>
          </a:p>
          <a:p>
            <a:pPr algn="l">
              <a:defRPr sz="1200">
                <a:solidFill>
                  <a:srgbClr val="000000"/>
                </a:solidFill>
                <a:latin typeface="Times New Roman"/>
              </a:defRPr>
            </a:pPr>
            <a:r>
              <a:t>Oziq-ovqat sanoatida texnologiya rivoji so'nggi yillarda katta o'zgarishlarni olib keldi. Innovatsion texnologiyalar, xususan, avtomatlashtirish va sun'iy intellekt, ishlab chiqarish jarayonlarini tezlashtirdi va samaradorlikni oshirdi. Bu yangilanishlar orqali oziq-ovqat mahsulotlarining sifati yaxshilanib, ularning ishlab chiqarish xarajatlari kamaydi. Shuningdek, yangi texnologiyalar oziq-ovqat xavfsizligini ta'minlashda muhim rol o'ynaydi, bu esa iste'molchilarga sog'lom va xavfsiz mahsulotlar yetkazib berishda yordam beradi.</a:t>
            </a:r>
          </a:p>
        </p:txBody>
      </p:sp>
      <p:sp>
        <p:nvSpPr>
          <p:cNvPr id="4" name="TextBox 3"/>
          <p:cNvSpPr txBox="1"/>
          <p:nvPr/>
        </p:nvSpPr>
        <p:spPr>
          <a:xfrm>
            <a:off x="4297680" y="1828800"/>
            <a:ext cx="3474720" cy="4114800"/>
          </a:xfrm>
          <a:prstGeom prst="rect">
            <a:avLst/>
          </a:prstGeom>
          <a:noFill/>
        </p:spPr>
        <p:txBody>
          <a:bodyPr wrap="square">
            <a:spAutoFit/>
          </a:bodyPr>
          <a:lstStyle/>
          <a:p>
            <a:pPr algn="ctr">
              <a:defRPr sz="1600" b="1">
                <a:solidFill>
                  <a:srgbClr val="000000"/>
                </a:solidFill>
                <a:latin typeface="Times New Roman"/>
              </a:defRPr>
            </a:pPr>
            <a:r>
              <a:t>Jamiyat</a:t>
            </a:r>
          </a:p>
          <a:p>
            <a:pPr algn="l">
              <a:defRPr sz="1200">
                <a:solidFill>
                  <a:srgbClr val="000000"/>
                </a:solidFill>
                <a:latin typeface="Times New Roman"/>
              </a:defRPr>
            </a:pPr>
            <a:r>
              <a:t>Oziq-ovqat sanoatining jamiyatga ta'siri katta va keng qamrovli. Ushbu soha millionlab ish o'rinlari yaratadi va iqtisodiyotning muhim qismidir. Oziq-ovqat mahsulotlarining sifati va narxi jamiyat farovonligiga bevosita ta'sir qiladi. Sifatli va arzon oziq-ovqat mahsulotlari aholining sog'lom turmush tarziga erishishiga yordam beradi. Biroq, noto'g'ri boshqaruv va haddan tashqari sanoatlashtirish ekologik muammolarga olib kelishi mumkin, bu esa jamiyatning uzoq muddatli farovonligiga salbiy ta'sir qilishi mumkin.</a:t>
            </a:r>
          </a:p>
        </p:txBody>
      </p:sp>
      <p:sp>
        <p:nvSpPr>
          <p:cNvPr id="5" name="TextBox 4"/>
          <p:cNvSpPr txBox="1"/>
          <p:nvPr/>
        </p:nvSpPr>
        <p:spPr>
          <a:xfrm>
            <a:off x="8138160" y="1828800"/>
            <a:ext cx="3474720" cy="4114800"/>
          </a:xfrm>
          <a:prstGeom prst="rect">
            <a:avLst/>
          </a:prstGeom>
          <a:noFill/>
        </p:spPr>
        <p:txBody>
          <a:bodyPr wrap="square">
            <a:spAutoFit/>
          </a:bodyPr>
          <a:lstStyle/>
          <a:p>
            <a:pPr algn="ctr">
              <a:defRPr sz="1600" b="1">
                <a:solidFill>
                  <a:srgbClr val="000000"/>
                </a:solidFill>
                <a:latin typeface="Times New Roman"/>
              </a:defRPr>
            </a:pPr>
            <a:r>
              <a:t>Kelajak</a:t>
            </a:r>
          </a:p>
          <a:p>
            <a:pPr algn="l">
              <a:defRPr sz="1200">
                <a:solidFill>
                  <a:srgbClr val="000000"/>
                </a:solidFill>
                <a:latin typeface="Times New Roman"/>
              </a:defRPr>
            </a:pPr>
            <a:r>
              <a:t>Oziq-ovqat sanoatining kelajagi innovatsiyalar va barqarorlik kontseptsiyalariga asoslangan. Kelajakda sanoat ko'proq ekologik toza texnologiyalarga o'tishi kutilmoqda, bu esa uglerod izini kamaytirishga yordam beradi. Shuningdek, yangi oziq-ovqat manbalarini o'rganish va ishlab chiqarishdagi isrofgarchilikni kamaytirish asosiy yo'nalishlardan bo'ladi. Sun'iy intellektning kuchayishi va genetik modifikatsiyalangan mahsulotlarning ko'payishi kelajakdagi oziq-ovqat sanoatini yanada rivojlantirishga turtki bo'ladi.</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5" name="Picture 4" descr="b67624d21e2e68a3433ef46cf7dcbb90_1755920915023.jpg"/>
          <p:cNvPicPr>
            <a:picLocks noChangeAspect="1"/>
          </p:cNvPicPr>
          <p:nvPr/>
        </p:nvPicPr>
        <p:blipFill>
          <a:blip r:embed="rId3"/>
          <a:stretch>
            <a:fillRect/>
          </a:stretch>
        </p:blipFill>
        <p:spPr>
          <a:xfrm>
            <a:off x="0" y="0"/>
            <a:ext cx="12188952" cy="6858000"/>
          </a:xfrm>
          <a:prstGeom prst="rect">
            <a:avLst/>
          </a:prstGeom>
        </p:spPr>
      </p:pic>
      <p:sp>
        <p:nvSpPr>
          <p:cNvPr id="2" name="TextBox 1"/>
          <p:cNvSpPr txBox="1"/>
          <p:nvPr/>
        </p:nvSpPr>
        <p:spPr>
          <a:xfrm>
            <a:off x="457200" y="457200"/>
            <a:ext cx="10972800" cy="914400"/>
          </a:xfrm>
          <a:prstGeom prst="rect">
            <a:avLst/>
          </a:prstGeom>
          <a:noFill/>
        </p:spPr>
        <p:txBody>
          <a:bodyPr wrap="none">
            <a:spAutoFit/>
          </a:bodyPr>
          <a:lstStyle/>
          <a:p>
            <a:pPr algn="ctr">
              <a:defRPr sz="3200" b="1">
                <a:solidFill>
                  <a:srgbClr val="000000"/>
                </a:solidFill>
              </a:defRPr>
            </a:pPr>
            <a:r>
              <a:t>Oziq-ovqat sanoatining muhim jihatlari</a:t>
            </a:r>
          </a:p>
        </p:txBody>
      </p:sp>
      <p:sp>
        <p:nvSpPr>
          <p:cNvPr id="3" name="TextBox 2"/>
          <p:cNvSpPr txBox="1"/>
          <p:nvPr/>
        </p:nvSpPr>
        <p:spPr>
          <a:xfrm>
            <a:off x="457200" y="1828800"/>
            <a:ext cx="5029200" cy="4114800"/>
          </a:xfrm>
          <a:prstGeom prst="rect">
            <a:avLst/>
          </a:prstGeom>
          <a:noFill/>
        </p:spPr>
        <p:txBody>
          <a:bodyPr wrap="square">
            <a:spAutoFit/>
          </a:bodyPr>
          <a:lstStyle/>
          <a:p>
            <a:pPr algn="l">
              <a:defRPr sz="1800" b="1">
                <a:solidFill>
                  <a:srgbClr val="000000"/>
                </a:solidFill>
              </a:defRPr>
            </a:pPr>
            <a:r>
              <a:t>Oziq-ovqat sanoati butun dunyo bo'ylab millionlab ish o'rinlarini yaratib, iqtisodiy o'sishga katta hissa qo'shadi. Sanoatning asosiy vazifalaridan biri oziq-ovqatning xavfsizligi va sifati bo'lib, bu iste'molchilarni himoya qilishda muhimdir. Turli texnologiyalar, masalan, avtomatlashtirilgan ishlab chiqarish jarayonlari va sifat nazorati, oziq-ovqat mahsulotlarining sifatini oshirishda yordam beradi. Misol uchun, zamonaviy texnologiyalar yordamida qadoqlash va saqlash texnikalari takomillashtirilmoqda, bu esa oziq-ovqatning uzoq vaqt davomida yangi saqlanishini ta'minlaydi. Shu bilan birga, ekologik</a:t>
            </a:r>
          </a:p>
        </p:txBody>
      </p:sp>
      <p:pic>
        <p:nvPicPr>
          <p:cNvPr id="4" name="Picture 3" descr="dalle_slide_2.png"/>
          <p:cNvPicPr>
            <a:picLocks noChangeAspect="1"/>
          </p:cNvPicPr>
          <p:nvPr/>
        </p:nvPicPr>
        <p:blipFill>
          <a:blip r:embed="rId2"/>
          <a:stretch>
            <a:fillRect/>
          </a:stretch>
        </p:blipFill>
        <p:spPr>
          <a:xfrm>
            <a:off x="5669280" y="1828800"/>
            <a:ext cx="6217920" cy="4114800"/>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b67624d21e2e68a3433ef46cf7dcbb90_1755920915023.jpg"/>
          <p:cNvPicPr>
            <a:picLocks noChangeAspect="1"/>
          </p:cNvPicPr>
          <p:nvPr/>
        </p:nvPicPr>
        <p:blipFill>
          <a:blip r:embed="rId2"/>
          <a:stretch>
            <a:fillRect/>
          </a:stretch>
        </p:blipFill>
        <p:spPr>
          <a:xfrm>
            <a:off x="0" y="0"/>
            <a:ext cx="12188952" cy="6858000"/>
          </a:xfrm>
          <a:prstGeom prst="rect">
            <a:avLst/>
          </a:prstGeom>
        </p:spPr>
      </p:pic>
      <p:sp>
        <p:nvSpPr>
          <p:cNvPr id="2" name="TextBox 1"/>
          <p:cNvSpPr txBox="1"/>
          <p:nvPr/>
        </p:nvSpPr>
        <p:spPr>
          <a:xfrm>
            <a:off x="457200" y="457200"/>
            <a:ext cx="10972800" cy="914400"/>
          </a:xfrm>
          <a:prstGeom prst="rect">
            <a:avLst/>
          </a:prstGeom>
          <a:noFill/>
        </p:spPr>
        <p:txBody>
          <a:bodyPr wrap="none">
            <a:spAutoFit/>
          </a:bodyPr>
          <a:lstStyle/>
          <a:p>
            <a:pPr algn="ctr">
              <a:defRPr sz="3200" b="1">
                <a:solidFill>
                  <a:srgbClr val="000000"/>
                </a:solidFill>
              </a:defRPr>
            </a:pPr>
            <a:r>
              <a:t>Oziq-ovqat sanoatining kelajagi</a:t>
            </a:r>
          </a:p>
        </p:txBody>
      </p:sp>
      <p:sp>
        <p:nvSpPr>
          <p:cNvPr id="3" name="TextBox 2"/>
          <p:cNvSpPr txBox="1"/>
          <p:nvPr/>
        </p:nvSpPr>
        <p:spPr>
          <a:xfrm>
            <a:off x="457200" y="1828800"/>
            <a:ext cx="3474720" cy="4114800"/>
          </a:xfrm>
          <a:prstGeom prst="rect">
            <a:avLst/>
          </a:prstGeom>
          <a:noFill/>
        </p:spPr>
        <p:txBody>
          <a:bodyPr wrap="square">
            <a:spAutoFit/>
          </a:bodyPr>
          <a:lstStyle/>
          <a:p>
            <a:pPr algn="ctr">
              <a:defRPr sz="1600" b="1">
                <a:solidFill>
                  <a:srgbClr val="000000"/>
                </a:solidFill>
                <a:latin typeface="Times New Roman"/>
              </a:defRPr>
            </a:pPr>
            <a:r>
              <a:t>Texnologik innovatsiyalar</a:t>
            </a:r>
          </a:p>
          <a:p>
            <a:pPr algn="l">
              <a:defRPr sz="1200">
                <a:solidFill>
                  <a:srgbClr val="000000"/>
                </a:solidFill>
                <a:latin typeface="Times New Roman"/>
              </a:defRPr>
            </a:pPr>
            <a:r>
              <a:t>Oziq-ovqat sanoatida texnologik innovatsiyalar muhim rol o'ynaydi, chunki ular mahsulot sifatini oshirish va ishlab chiqarish jarayonlarini samarador qilish imkoniyatini beradi. Misol uchun, 3D printerlar orqali oziq-ovqat mahsulotlarini ishlab chiqarish kelajakda keng tarqalishi kutilmoqda.</a:t>
            </a:r>
          </a:p>
        </p:txBody>
      </p:sp>
      <p:sp>
        <p:nvSpPr>
          <p:cNvPr id="4" name="TextBox 3"/>
          <p:cNvSpPr txBox="1"/>
          <p:nvPr/>
        </p:nvSpPr>
        <p:spPr>
          <a:xfrm>
            <a:off x="4297680" y="1828800"/>
            <a:ext cx="3474720" cy="4114800"/>
          </a:xfrm>
          <a:prstGeom prst="rect">
            <a:avLst/>
          </a:prstGeom>
          <a:noFill/>
        </p:spPr>
        <p:txBody>
          <a:bodyPr wrap="square">
            <a:spAutoFit/>
          </a:bodyPr>
          <a:lstStyle/>
          <a:p>
            <a:pPr algn="ctr">
              <a:defRPr sz="1600" b="1">
                <a:solidFill>
                  <a:srgbClr val="000000"/>
                </a:solidFill>
                <a:latin typeface="Times New Roman"/>
              </a:defRPr>
            </a:pPr>
            <a:r>
              <a:t>Ekologik barqarorlik</a:t>
            </a:r>
          </a:p>
          <a:p>
            <a:pPr algn="l">
              <a:defRPr sz="1200">
                <a:solidFill>
                  <a:srgbClr val="000000"/>
                </a:solidFill>
                <a:latin typeface="Times New Roman"/>
              </a:defRPr>
            </a:pPr>
            <a:r>
              <a:t>Kelajakda oziq-ovqat sanoatida ekologik barqarorlik muhim omil bo'ladi. Qayta ishlangan materiallardan foydalanish, chiqindilarni kamaytirish va energiya samaradorligini oshirish orqali atrof-muhitga ta'sirni kamaytirish rejalashtirilmoqda.</a:t>
            </a:r>
          </a:p>
        </p:txBody>
      </p:sp>
      <p:sp>
        <p:nvSpPr>
          <p:cNvPr id="5" name="TextBox 4"/>
          <p:cNvSpPr txBox="1"/>
          <p:nvPr/>
        </p:nvSpPr>
        <p:spPr>
          <a:xfrm>
            <a:off x="8138160" y="1828800"/>
            <a:ext cx="3474720" cy="4114800"/>
          </a:xfrm>
          <a:prstGeom prst="rect">
            <a:avLst/>
          </a:prstGeom>
          <a:noFill/>
        </p:spPr>
        <p:txBody>
          <a:bodyPr wrap="square">
            <a:spAutoFit/>
          </a:bodyPr>
          <a:lstStyle/>
          <a:p>
            <a:pPr algn="ctr">
              <a:defRPr sz="1600" b="1">
                <a:solidFill>
                  <a:srgbClr val="000000"/>
                </a:solidFill>
                <a:latin typeface="Times New Roman"/>
              </a:defRPr>
            </a:pPr>
            <a:r>
              <a:t>Iste'molchi talablaridagi o'zgarishlar</a:t>
            </a:r>
          </a:p>
          <a:p>
            <a:pPr algn="l">
              <a:defRPr sz="1200">
                <a:solidFill>
                  <a:srgbClr val="000000"/>
                </a:solidFill>
                <a:latin typeface="Times New Roman"/>
              </a:defRPr>
            </a:pPr>
            <a:r>
              <a:t>Iste'molchilar o'rtasida sog'lom va organik mahsulotlarga bo'lgan talab ortib bormoqda. Bu esa sanoatni yangi mahsulotlar ishlab chiqarishga va mavjud mahsulotlarni sog'lomroq qilishga undamoqda.</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b67624d21e2e68a3433ef46cf7dcbb90_1755920915023.jpg"/>
          <p:cNvPicPr>
            <a:picLocks noChangeAspect="1"/>
          </p:cNvPicPr>
          <p:nvPr/>
        </p:nvPicPr>
        <p:blipFill>
          <a:blip r:embed="rId2"/>
          <a:stretch>
            <a:fillRect/>
          </a:stretch>
        </p:blipFill>
        <p:spPr>
          <a:xfrm>
            <a:off x="0" y="0"/>
            <a:ext cx="12188952" cy="6858000"/>
          </a:xfrm>
          <a:prstGeom prst="rect">
            <a:avLst/>
          </a:prstGeom>
        </p:spPr>
      </p:pic>
      <p:sp>
        <p:nvSpPr>
          <p:cNvPr id="2" name="TextBox 1"/>
          <p:cNvSpPr txBox="1"/>
          <p:nvPr/>
        </p:nvSpPr>
        <p:spPr>
          <a:xfrm>
            <a:off x="457200" y="457200"/>
            <a:ext cx="10972800" cy="914400"/>
          </a:xfrm>
          <a:prstGeom prst="rect">
            <a:avLst/>
          </a:prstGeom>
          <a:noFill/>
        </p:spPr>
        <p:txBody>
          <a:bodyPr wrap="none">
            <a:spAutoFit/>
          </a:bodyPr>
          <a:lstStyle/>
          <a:p>
            <a:pPr algn="ctr">
              <a:defRPr sz="3200" b="1">
                <a:solidFill>
                  <a:srgbClr val="000000"/>
                </a:solidFill>
              </a:defRPr>
            </a:pPr>
            <a:r>
              <a:t>Oziq-ovqat sanoatida texnologiya</a:t>
            </a:r>
          </a:p>
        </p:txBody>
      </p:sp>
      <p:sp>
        <p:nvSpPr>
          <p:cNvPr id="3" name="TextBox 2"/>
          <p:cNvSpPr txBox="1"/>
          <p:nvPr/>
        </p:nvSpPr>
        <p:spPr>
          <a:xfrm>
            <a:off x="457200" y="1828800"/>
            <a:ext cx="3474720" cy="4114800"/>
          </a:xfrm>
          <a:prstGeom prst="rect">
            <a:avLst/>
          </a:prstGeom>
          <a:noFill/>
        </p:spPr>
        <p:txBody>
          <a:bodyPr wrap="square">
            <a:spAutoFit/>
          </a:bodyPr>
          <a:lstStyle/>
          <a:p>
            <a:pPr algn="ctr">
              <a:defRPr sz="1600" b="1">
                <a:solidFill>
                  <a:srgbClr val="000000"/>
                </a:solidFill>
                <a:latin typeface="Times New Roman"/>
              </a:defRPr>
            </a:pPr>
            <a:r>
              <a:t>Texnologik innovatsiyalar</a:t>
            </a:r>
          </a:p>
          <a:p>
            <a:pPr algn="l">
              <a:defRPr sz="1200">
                <a:solidFill>
                  <a:srgbClr val="000000"/>
                </a:solidFill>
                <a:latin typeface="Times New Roman"/>
              </a:defRPr>
            </a:pPr>
            <a:r>
              <a:t>Oziq-ovqat sanoatida texnologik innovatsiyalar mahsulot sifatini oshirish va ishlab chiqarish jarayonlarini optimallashtirishda muhim rol o'ynaydi. Zamonaviy uskunalar va avtomatlashtirilgan tizimlar yordamida ishlab chiqarish jarayoni tezlashadi va mahsulotlar sifatini nazorat qilish osonlashadi. Masalan, sun'iy intellekt yordamida mahsulotlar tarkibini tahlil qilish va sifat nazoratini amalga oshirish mumkin. Shuningdek, yangi texnologiyalar oziq-ovqat xavfsizligini ta'minlashda ham samarali bo'lib, iste'molchilar uchun sog'lom va xavfsiz mahsulotlar taqdim etadi.</a:t>
            </a:r>
          </a:p>
        </p:txBody>
      </p:sp>
      <p:sp>
        <p:nvSpPr>
          <p:cNvPr id="4" name="TextBox 3"/>
          <p:cNvSpPr txBox="1"/>
          <p:nvPr/>
        </p:nvSpPr>
        <p:spPr>
          <a:xfrm>
            <a:off x="4297680" y="1828800"/>
            <a:ext cx="3474720" cy="4114800"/>
          </a:xfrm>
          <a:prstGeom prst="rect">
            <a:avLst/>
          </a:prstGeom>
          <a:noFill/>
        </p:spPr>
        <p:txBody>
          <a:bodyPr wrap="square">
            <a:spAutoFit/>
          </a:bodyPr>
          <a:lstStyle/>
          <a:p>
            <a:pPr algn="ctr">
              <a:defRPr sz="1600" b="1">
                <a:solidFill>
                  <a:srgbClr val="000000"/>
                </a:solidFill>
                <a:latin typeface="Times New Roman"/>
              </a:defRPr>
            </a:pPr>
            <a:r>
              <a:t>Jamiyatda oziq-ovqat sanoati</a:t>
            </a:r>
          </a:p>
          <a:p>
            <a:pPr algn="l">
              <a:defRPr sz="1200">
                <a:solidFill>
                  <a:srgbClr val="000000"/>
                </a:solidFill>
                <a:latin typeface="Times New Roman"/>
              </a:defRPr>
            </a:pPr>
            <a:r>
              <a:t>Oziq-ovqat sanoati jamiyat hayotida katta ahamiyatga ega. Bu soha nafaqat aholining oziq-ovqat mahsulotlariga bo'lgan ehtiyojini qondiradi, balki iqtisodiy rivojlanishga ham hissa qo'shadi. Oziq-ovqat sanoati ko'plab ish o'rinlari yaratadi va qishloq xo'jaligi mahsulotlarini qayta ishlash orqali qishloq xo'jaligi sektorini qo'llab-quvvatlaydi. Shuningdek, oziq-ovqat sanoati innovatsiyalar va texnologik rivojlanishlar orqali jamiyatda sog'lom turmush tarzini targ'ib qiladi va iste'molchilarga turli xil mahsulotlarni tanlash imkoniyatini beradi.</a:t>
            </a:r>
          </a:p>
        </p:txBody>
      </p:sp>
      <p:sp>
        <p:nvSpPr>
          <p:cNvPr id="5" name="TextBox 4"/>
          <p:cNvSpPr txBox="1"/>
          <p:nvPr/>
        </p:nvSpPr>
        <p:spPr>
          <a:xfrm>
            <a:off x="8138160" y="1828800"/>
            <a:ext cx="3474720" cy="4114800"/>
          </a:xfrm>
          <a:prstGeom prst="rect">
            <a:avLst/>
          </a:prstGeom>
          <a:noFill/>
        </p:spPr>
        <p:txBody>
          <a:bodyPr wrap="square">
            <a:spAutoFit/>
          </a:bodyPr>
          <a:lstStyle/>
          <a:p>
            <a:pPr algn="ctr">
              <a:defRPr sz="1600" b="1">
                <a:solidFill>
                  <a:srgbClr val="000000"/>
                </a:solidFill>
                <a:latin typeface="Times New Roman"/>
              </a:defRPr>
            </a:pPr>
            <a:r>
              <a:t>Kelajakda oziq-ovqat sanoati</a:t>
            </a:r>
          </a:p>
          <a:p>
            <a:pPr algn="l">
              <a:defRPr sz="1200">
                <a:solidFill>
                  <a:srgbClr val="000000"/>
                </a:solidFill>
                <a:latin typeface="Times New Roman"/>
              </a:defRPr>
            </a:pPr>
            <a:r>
              <a:t>Kelajakda oziq-ovqat sanoati sanoatning boshqa sohalari bilan integratsiyalashgan holda rivojlanadi. Masalan, biologik texnologiyalar va sun'iy intellektning qo'llanilishi oziq-ovqat mahsulotlarining yangi turlarini yaratishda yordam beradi. Shuningdek, kelajakda ekologik toza va barqaror ishlab chiqarish usullari tobora ommalashib, atrof-muhitga zarar yetkazmasdan mahsulotlar ishlab chiqarilishiga e'tibor qaratiladi. Bu esa oziq-ovqat xavfsizligini oshirib, jamiyat sog'lig'iga ijobiy ta'sir ko'rsatishi mumkin.</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4" name="Picture 3" descr="b67624d21e2e68a3433ef46cf7dcbb90_1755920915023.jpg"/>
          <p:cNvPicPr>
            <a:picLocks noChangeAspect="1"/>
          </p:cNvPicPr>
          <p:nvPr/>
        </p:nvPicPr>
        <p:blipFill>
          <a:blip r:embed="rId2"/>
          <a:stretch>
            <a:fillRect/>
          </a:stretch>
        </p:blipFill>
        <p:spPr>
          <a:xfrm>
            <a:off x="0" y="0"/>
            <a:ext cx="12188952" cy="6858000"/>
          </a:xfrm>
          <a:prstGeom prst="rect">
            <a:avLst/>
          </a:prstGeom>
        </p:spPr>
      </p:pic>
      <p:sp>
        <p:nvSpPr>
          <p:cNvPr id="2" name="Title 1"/>
          <p:cNvSpPr>
            <a:spLocks noGrp="1"/>
          </p:cNvSpPr>
          <p:nvPr>
            <p:ph type="title"/>
          </p:nvPr>
        </p:nvSpPr>
        <p:spPr/>
        <p:txBody>
          <a:bodyPr/>
          <a:lstStyle/>
          <a:p>
            <a:pPr algn="ctr">
              <a:defRPr sz="2800" b="1"/>
            </a:pPr>
            <a:r>
              <a:t>Oziq-ovqat sanoati va uning imkoniyatlari</a:t>
            </a:r>
          </a:p>
        </p:txBody>
      </p:sp>
      <p:sp>
        <p:nvSpPr>
          <p:cNvPr id="3" name="Content Placeholder 2"/>
          <p:cNvSpPr>
            <a:spLocks noGrp="1"/>
          </p:cNvSpPr>
          <p:nvPr>
            <p:ph idx="1"/>
          </p:nvPr>
        </p:nvSpPr>
        <p:spPr/>
        <p:txBody>
          <a:bodyPr wrap="square"/>
          <a:lstStyle/>
          <a:p>
            <a:pPr algn="l">
              <a:defRPr sz="1800"/>
            </a:pPr>
            <a:r>
              <a:t>• Oziq-ovqat sanoati zamonaviy texnologiyalarni qo'llab-quvvatlagan holda rivojlanmoqda. Ushbu texnologiyalar mahsulot sifatini yaxshilash va ishlab chiqarish jarayonlarini tezlashtirish imkonini beradi. Masalan, sun'iy intellekt va avtomatlashtirilgan tizimlar jarayonlarni nazorat qilishda katta rol o'ynaydi, bu esa samaradorlikni oshiradi va ishlab chiqarish xarajatlarini kamaytiradi.</a:t>
            </a:r>
          </a:p>
          <a:p>
            <a:pPr algn="l">
              <a:defRPr sz="1800"/>
            </a:pPr>
            <a:r>
              <a:t>• Innovatsion usullar tufayli oziq-ovqat sanoati ekologik toza mahsulotlar ishlab chiqarishga yo'naltirilmoqda. Barqaror ishlab chiqarish usullari va ekologik xavfsiz materiallardan foydalanish atrof-muhitni muhofaza qilishda muhim ahamiyatga ega. Bu iste'molchilar uchun sog'lom va tabiiy mahsulotlar taqdim etish imkonini beradi, bu esa jamiyatda sog'lom turmush tarzi rivojlanishiga yordam beradi.</a:t>
            </a:r>
          </a:p>
          <a:p>
            <a:pPr algn="l">
              <a:defRPr sz="1800"/>
            </a:pPr>
            <a:r>
              <a:t>• Oziq-ovqat sanoati global miqyosda iqtisodiy o'sishga hissa qo'shmoqda. Xalqaro savdo aloqalari oziq-ovqat mahsulotlarini eksport qilish va import qilishni osonlashtiradi. Bu esa turli mamlakatlar o'rtasida oziq-ovqat mahsulotlarining kirib kelishiga imkon yaratadi va global oziq-ovqat xavfsizligini ta'minlaydi. Shuningdek, oziq-ovqat sanoati ish o'rinlari yaratadi va iqtisodiy barqarorlikka hissa qo'shadi.</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5" name="Picture 4" descr="b67624d21e2e68a3433ef46cf7dcbb90_1755920915023.jpg"/>
          <p:cNvPicPr>
            <a:picLocks noChangeAspect="1"/>
          </p:cNvPicPr>
          <p:nvPr/>
        </p:nvPicPr>
        <p:blipFill>
          <a:blip r:embed="rId3"/>
          <a:stretch>
            <a:fillRect/>
          </a:stretch>
        </p:blipFill>
        <p:spPr>
          <a:xfrm>
            <a:off x="0" y="0"/>
            <a:ext cx="12188952" cy="6858000"/>
          </a:xfrm>
          <a:prstGeom prst="rect">
            <a:avLst/>
          </a:prstGeom>
        </p:spPr>
      </p:pic>
      <p:sp>
        <p:nvSpPr>
          <p:cNvPr id="2" name="TextBox 1"/>
          <p:cNvSpPr txBox="1"/>
          <p:nvPr/>
        </p:nvSpPr>
        <p:spPr>
          <a:xfrm>
            <a:off x="457200" y="457200"/>
            <a:ext cx="10972800" cy="914400"/>
          </a:xfrm>
          <a:prstGeom prst="rect">
            <a:avLst/>
          </a:prstGeom>
          <a:noFill/>
        </p:spPr>
        <p:txBody>
          <a:bodyPr wrap="none">
            <a:spAutoFit/>
          </a:bodyPr>
          <a:lstStyle/>
          <a:p>
            <a:pPr algn="ctr">
              <a:defRPr sz="3200" b="1">
                <a:solidFill>
                  <a:srgbClr val="000000"/>
                </a:solidFill>
              </a:defRPr>
            </a:pPr>
            <a:r>
              <a:t>Oziq-ovqat sanoatida ekologik mas'uliyat</a:t>
            </a:r>
          </a:p>
        </p:txBody>
      </p:sp>
      <p:sp>
        <p:nvSpPr>
          <p:cNvPr id="3" name="TextBox 2"/>
          <p:cNvSpPr txBox="1"/>
          <p:nvPr/>
        </p:nvSpPr>
        <p:spPr>
          <a:xfrm>
            <a:off x="457200" y="1828800"/>
            <a:ext cx="5029200" cy="4114800"/>
          </a:xfrm>
          <a:prstGeom prst="rect">
            <a:avLst/>
          </a:prstGeom>
          <a:noFill/>
        </p:spPr>
        <p:txBody>
          <a:bodyPr wrap="square">
            <a:spAutoFit/>
          </a:bodyPr>
          <a:lstStyle/>
          <a:p>
            <a:pPr algn="l">
              <a:defRPr sz="1800" b="1">
                <a:solidFill>
                  <a:srgbClr val="000000"/>
                </a:solidFill>
              </a:defRPr>
            </a:pPr>
            <a:r>
              <a:t>Oziq-ovqat sanoati jadal rivojlanayotgan sohalardan biri bo'lib, global miqyosda ekologik mas'uliyatning oshishiga e'tibor qaratmoqda. Ushbu sohada ishlab chiqarish jarayonlarida ekologik toza texnologiyalarni qo'llash orqali atrof-muhitga zarar yetkazishni kamaytirish muhimdir. Masalan, qayta ishlanadigan materiallardan foydalanish va chiqindilarni qayta ishlash texnologiyalari ekologik xavfsizlikni oshirishda muhim o'rin tutadi. Shuningdek, barqaror qishloq xo'jaligi amaliyotlari oziq-ovqat yetishtirishda suv va yer</a:t>
            </a:r>
          </a:p>
        </p:txBody>
      </p:sp>
      <p:pic>
        <p:nvPicPr>
          <p:cNvPr id="4" name="Picture 3" descr="dalle_slide_6.png"/>
          <p:cNvPicPr>
            <a:picLocks noChangeAspect="1"/>
          </p:cNvPicPr>
          <p:nvPr/>
        </p:nvPicPr>
        <p:blipFill>
          <a:blip r:embed="rId2"/>
          <a:stretch>
            <a:fillRect/>
          </a:stretch>
        </p:blipFill>
        <p:spPr>
          <a:xfrm>
            <a:off x="5669280" y="1828800"/>
            <a:ext cx="6217920" cy="4114800"/>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b67624d21e2e68a3433ef46cf7dcbb90_1755920915023.jpg"/>
          <p:cNvPicPr>
            <a:picLocks noChangeAspect="1"/>
          </p:cNvPicPr>
          <p:nvPr/>
        </p:nvPicPr>
        <p:blipFill>
          <a:blip r:embed="rId2"/>
          <a:stretch>
            <a:fillRect/>
          </a:stretch>
        </p:blipFill>
        <p:spPr>
          <a:xfrm>
            <a:off x="0" y="0"/>
            <a:ext cx="12188952" cy="6858000"/>
          </a:xfrm>
          <a:prstGeom prst="rect">
            <a:avLst/>
          </a:prstGeom>
        </p:spPr>
      </p:pic>
      <p:sp>
        <p:nvSpPr>
          <p:cNvPr id="2" name="TextBox 1"/>
          <p:cNvSpPr txBox="1"/>
          <p:nvPr/>
        </p:nvSpPr>
        <p:spPr>
          <a:xfrm>
            <a:off x="457200" y="457200"/>
            <a:ext cx="10972800" cy="914400"/>
          </a:xfrm>
          <a:prstGeom prst="rect">
            <a:avLst/>
          </a:prstGeom>
          <a:noFill/>
        </p:spPr>
        <p:txBody>
          <a:bodyPr wrap="none">
            <a:spAutoFit/>
          </a:bodyPr>
          <a:lstStyle/>
          <a:p>
            <a:pPr algn="ctr">
              <a:defRPr sz="3200" b="1">
                <a:solidFill>
                  <a:srgbClr val="000000"/>
                </a:solidFill>
              </a:defRPr>
            </a:pPr>
            <a:r>
              <a:t>Oziq-ovqat Sanoatida Texnologiya</a:t>
            </a:r>
          </a:p>
        </p:txBody>
      </p:sp>
      <p:sp>
        <p:nvSpPr>
          <p:cNvPr id="3" name="TextBox 2"/>
          <p:cNvSpPr txBox="1"/>
          <p:nvPr/>
        </p:nvSpPr>
        <p:spPr>
          <a:xfrm>
            <a:off x="457200" y="1828800"/>
            <a:ext cx="3474720" cy="4114800"/>
          </a:xfrm>
          <a:prstGeom prst="rect">
            <a:avLst/>
          </a:prstGeom>
          <a:noFill/>
        </p:spPr>
        <p:txBody>
          <a:bodyPr wrap="square">
            <a:spAutoFit/>
          </a:bodyPr>
          <a:lstStyle/>
          <a:p>
            <a:pPr algn="ctr">
              <a:defRPr sz="1600" b="1">
                <a:solidFill>
                  <a:srgbClr val="000000"/>
                </a:solidFill>
                <a:latin typeface="Times New Roman"/>
              </a:defRPr>
            </a:pPr>
            <a:r>
              <a:t>Avtomatlashtirish</a:t>
            </a:r>
          </a:p>
          <a:p>
            <a:pPr algn="l">
              <a:defRPr sz="1200">
                <a:solidFill>
                  <a:srgbClr val="000000"/>
                </a:solidFill>
                <a:latin typeface="Times New Roman"/>
              </a:defRPr>
            </a:pPr>
            <a:r>
              <a:t>Oziq-ovqat sanoatida avtomatlashtirish texnologiyasi ishlab chiqarish jarayonlarini tezlashtirish va samaradorlikni oshirishda katta rol o'ynaydi. Robotlar va sensorlar yordamida mahsulotlar ishlab chiqarish jarayonlari nazorat qilinadi va nazorat ostida saqlanadi. Bu jarayonlar inson omilini kamaytirib, mahsulot sifatini yaxshilaydi. Avtomatlashtirish orqali ishlab chiqarish xarajatlari qisqaradi va yangi texnologiyalar ishlab chiqarishga kiritiladi, bu esa raqobatbardoshlikni oshiradi.</a:t>
            </a:r>
          </a:p>
        </p:txBody>
      </p:sp>
      <p:sp>
        <p:nvSpPr>
          <p:cNvPr id="4" name="TextBox 3"/>
          <p:cNvSpPr txBox="1"/>
          <p:nvPr/>
        </p:nvSpPr>
        <p:spPr>
          <a:xfrm>
            <a:off x="4297680" y="1828800"/>
            <a:ext cx="3474720" cy="4114800"/>
          </a:xfrm>
          <a:prstGeom prst="rect">
            <a:avLst/>
          </a:prstGeom>
          <a:noFill/>
        </p:spPr>
        <p:txBody>
          <a:bodyPr wrap="square">
            <a:spAutoFit/>
          </a:bodyPr>
          <a:lstStyle/>
          <a:p>
            <a:pPr algn="ctr">
              <a:defRPr sz="1600" b="1">
                <a:solidFill>
                  <a:srgbClr val="000000"/>
                </a:solidFill>
                <a:latin typeface="Times New Roman"/>
              </a:defRPr>
            </a:pPr>
            <a:r>
              <a:t>Jamiyat Salomatligi</a:t>
            </a:r>
          </a:p>
          <a:p>
            <a:pPr algn="l">
              <a:defRPr sz="1200">
                <a:solidFill>
                  <a:srgbClr val="000000"/>
                </a:solidFill>
                <a:latin typeface="Times New Roman"/>
              </a:defRPr>
            </a:pPr>
            <a:r>
              <a:t>Oziq-ovqat sanoatida yangi texnologiyalar jamiyat salomatligini yaxshilashda muhim rol o'ynaydi. Innovatsion texnologiyalar yordamida oziq-ovqat mahsulotlarining tozaligi va xavfsizligi nazorat qilinadi. Masalan, oziq-ovqat mahsulotlarida zararli moddalar mavjudligini aniqlash uchun ilg'or tahlil usullari qo'llaniladi. Bu jarayonlar iste'molchilarning salomatligini himoya qilishga xizmat qiladi va turli kasalliklarning oldini olishga yordam beradi.</a:t>
            </a:r>
          </a:p>
        </p:txBody>
      </p:sp>
      <p:sp>
        <p:nvSpPr>
          <p:cNvPr id="5" name="TextBox 4"/>
          <p:cNvSpPr txBox="1"/>
          <p:nvPr/>
        </p:nvSpPr>
        <p:spPr>
          <a:xfrm>
            <a:off x="8138160" y="1828800"/>
            <a:ext cx="3474720" cy="4114800"/>
          </a:xfrm>
          <a:prstGeom prst="rect">
            <a:avLst/>
          </a:prstGeom>
          <a:noFill/>
        </p:spPr>
        <p:txBody>
          <a:bodyPr wrap="square">
            <a:spAutoFit/>
          </a:bodyPr>
          <a:lstStyle/>
          <a:p>
            <a:pPr algn="ctr">
              <a:defRPr sz="1600" b="1">
                <a:solidFill>
                  <a:srgbClr val="000000"/>
                </a:solidFill>
                <a:latin typeface="Times New Roman"/>
              </a:defRPr>
            </a:pPr>
            <a:r>
              <a:t>Kelajak Innovatsiyalari</a:t>
            </a:r>
          </a:p>
          <a:p>
            <a:pPr algn="l">
              <a:defRPr sz="1200">
                <a:solidFill>
                  <a:srgbClr val="000000"/>
                </a:solidFill>
                <a:latin typeface="Times New Roman"/>
              </a:defRPr>
            </a:pPr>
            <a:r>
              <a:t>Oziq-ovqat sanoatining kelajagi innovatsiyalarga boydir. Yashil texnologiyalar va barqaror yechimlar kelajakda oziq-ovqat ishlab chiqarishda muhim omil bo'ladi. Masalan, vertikal dehqonchilik va genetik modifikatsiya qilingan ekinlar kelajakda oziq-ovqat manbalarini ko'paytirishga yordam beradi. Ushbu innovatsiyalar oziq-ovqat ishlab chiqarish jarayonlarini yanada samarali va ekologik toza qilishga xizmat qiladi.</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4" name="Picture 3" descr="b67624d21e2e68a3433ef46cf7dcbb90_1755920915023.jpg"/>
          <p:cNvPicPr>
            <a:picLocks noChangeAspect="1"/>
          </p:cNvPicPr>
          <p:nvPr/>
        </p:nvPicPr>
        <p:blipFill>
          <a:blip r:embed="rId2"/>
          <a:stretch>
            <a:fillRect/>
          </a:stretch>
        </p:blipFill>
        <p:spPr>
          <a:xfrm>
            <a:off x="0" y="0"/>
            <a:ext cx="12188952" cy="6858000"/>
          </a:xfrm>
          <a:prstGeom prst="rect">
            <a:avLst/>
          </a:prstGeom>
        </p:spPr>
      </p:pic>
      <p:sp>
        <p:nvSpPr>
          <p:cNvPr id="2" name="Title 1"/>
          <p:cNvSpPr>
            <a:spLocks noGrp="1"/>
          </p:cNvSpPr>
          <p:nvPr>
            <p:ph type="title"/>
          </p:nvPr>
        </p:nvSpPr>
        <p:spPr/>
        <p:txBody>
          <a:bodyPr/>
          <a:lstStyle/>
          <a:p>
            <a:pPr algn="ctr">
              <a:defRPr sz="2800" b="1"/>
            </a:pPr>
            <a:r>
              <a:t>Oziq-ovqat Sanoati Statistikasi</a:t>
            </a:r>
          </a:p>
        </p:txBody>
      </p:sp>
      <p:sp>
        <p:nvSpPr>
          <p:cNvPr id="3" name="Content Placeholder 2"/>
          <p:cNvSpPr>
            <a:spLocks noGrp="1"/>
          </p:cNvSpPr>
          <p:nvPr>
            <p:ph idx="1"/>
          </p:nvPr>
        </p:nvSpPr>
        <p:spPr/>
        <p:txBody>
          <a:bodyPr wrap="square"/>
          <a:lstStyle/>
          <a:p>
            <a:pPr algn="l">
              <a:defRPr sz="1800">
                <a:latin typeface="Times New Roman"/>
              </a:defRPr>
            </a:pPr>
            <a:r>
              <a:t>1. 1. Oziq-ovqat sanoati global iqtisodiyotning muhim qismidir. Jahon bo'ylab oziq-ovqat sanoati yillik 8 trillion dollarni tashkil etadi. Ushbu sohada ish bilan ta'minlanganlar soni millionlabni tashkil etadi va bu raqam har yili o'sishda davom etmoqda, bu esa global oziq-ovqat xavfsizligini ta'minlashda muhim rol o'ynaydi.</a:t>
            </a:r>
          </a:p>
          <a:p>
            <a:pPr algn="l" lvl="1">
              <a:defRPr sz="1800">
                <a:latin typeface="Times New Roman"/>
              </a:defRPr>
            </a:pPr>
            <a:r>
              <a:t>2. 2. Innovatsion texnologiyalar oziq-ovqat sanoatida barqaror o'sishga sabab bo'lmoqda. Masalan, avtomatlashtirish va robototexnika orqali ishlab chiqarish jarayonlari samaradorligi oshirilib, ishlab chiqarish narxlari pasaymoqda. Bu texnologiyalar kelajakda oziq-ovqat mahsulotlarining narxini pasaytirishga va sifatini yaxshilashga yordam beradi.</a:t>
            </a:r>
          </a:p>
          <a:p>
            <a:pPr algn="l" lvl="2">
              <a:defRPr sz="1800">
                <a:latin typeface="Times New Roman"/>
              </a:defRPr>
            </a:pPr>
            <a:r>
              <a:t>3. 3. Qishloq xo'jaligi va oziq-ovqat sanoati o'rtasidagi integratsiya jadal o'smoqda. Ushbu integratsiya orqali fermerlar va ishlab chiqaruvchilar o'rtasidagi hamkorlik kuchayib, oziq-ovqat zanjiri samaradorligi oshadi. Bu esa iste'molchilar uchun yangi va sifatli mahsulotlar taklif etilishiga olib keladi.</a:t>
            </a:r>
          </a:p>
          <a:p>
            <a:pPr algn="l" lvl="3">
              <a:defRPr sz="1800">
                <a:latin typeface="Times New Roman"/>
              </a:defRPr>
            </a:pPr>
            <a:r>
              <a:t>4. 4. Oziq-ovqat mahsulotlarini ishlab chiqarishda ekologik masalalar muhim ahamiyatga ega bo'lib bormoqda. Barqaror ishlab chiqarish amaliyotlari va ekologik toza texnologiyalar orqali atrof-muhitga ta'sirni kamaytirish maqsadida turli loyihalar amalga oshirilmoqda. Bu esa oziq-ovqat ishlab chiqarishda yanada barqaror kelajakni ta'minlashga xizmat qiladi.</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5" name="Picture 4" descr="b67624d21e2e68a3433ef46cf7dcbb90_1755920915023.jpg"/>
          <p:cNvPicPr>
            <a:picLocks noChangeAspect="1"/>
          </p:cNvPicPr>
          <p:nvPr/>
        </p:nvPicPr>
        <p:blipFill>
          <a:blip r:embed="rId3"/>
          <a:stretch>
            <a:fillRect/>
          </a:stretch>
        </p:blipFill>
        <p:spPr>
          <a:xfrm>
            <a:off x="0" y="0"/>
            <a:ext cx="12188952" cy="6858000"/>
          </a:xfrm>
          <a:prstGeom prst="rect">
            <a:avLst/>
          </a:prstGeom>
        </p:spPr>
      </p:pic>
      <p:sp>
        <p:nvSpPr>
          <p:cNvPr id="2" name="TextBox 1"/>
          <p:cNvSpPr txBox="1"/>
          <p:nvPr/>
        </p:nvSpPr>
        <p:spPr>
          <a:xfrm>
            <a:off x="457200" y="457200"/>
            <a:ext cx="10972800" cy="914400"/>
          </a:xfrm>
          <a:prstGeom prst="rect">
            <a:avLst/>
          </a:prstGeom>
          <a:noFill/>
        </p:spPr>
        <p:txBody>
          <a:bodyPr wrap="none">
            <a:spAutoFit/>
          </a:bodyPr>
          <a:lstStyle/>
          <a:p>
            <a:pPr algn="ctr">
              <a:defRPr sz="3200" b="1">
                <a:solidFill>
                  <a:srgbClr val="000000"/>
                </a:solidFill>
              </a:defRPr>
            </a:pPr>
            <a:r>
              <a:t>Oziq-ovqat Sanoatida Barqarorlik</a:t>
            </a:r>
          </a:p>
        </p:txBody>
      </p:sp>
      <p:sp>
        <p:nvSpPr>
          <p:cNvPr id="3" name="TextBox 2"/>
          <p:cNvSpPr txBox="1"/>
          <p:nvPr/>
        </p:nvSpPr>
        <p:spPr>
          <a:xfrm>
            <a:off x="457200" y="1828800"/>
            <a:ext cx="5029200" cy="4114800"/>
          </a:xfrm>
          <a:prstGeom prst="rect">
            <a:avLst/>
          </a:prstGeom>
          <a:noFill/>
        </p:spPr>
        <p:txBody>
          <a:bodyPr wrap="square">
            <a:spAutoFit/>
          </a:bodyPr>
          <a:lstStyle/>
          <a:p>
            <a:pPr algn="l">
              <a:defRPr sz="1800" b="1">
                <a:solidFill>
                  <a:srgbClr val="000000"/>
                </a:solidFill>
              </a:defRPr>
            </a:pPr>
            <a:r>
              <a:t>Oziq-ovqat sanoatida barqarorlik muhim o'rin tutadi. Barqarorlikning asosiy maqsadi ishlab chiqarish jarayonlarida atrof-muhitga zarar yetkazmaslikdir. Misol uchun, ko'plab kompaniyalar yashil texnologiyalar va barqaror qadoqlash materiallarini joriy etish orqali chiqindilarni kamaytirishga harakat qilmoqda. Barqaror qishloq xo'jaligi amaliyotlari, masalan, organik dehqonchilik va suv resurslarini samarali boshqarish, oziq-ovqat ishlab chiqarishda ekologik barqarorlikni ta'minlaydi. Barqarorlik strategiyalari nafaqat atrof-muhitga, balki jamiyatga ham ijobiy ta'sir ko'rsatadi,</a:t>
            </a:r>
          </a:p>
        </p:txBody>
      </p:sp>
      <p:pic>
        <p:nvPicPr>
          <p:cNvPr id="4" name="Picture 3" descr="dalle_slide_9.png"/>
          <p:cNvPicPr>
            <a:picLocks noChangeAspect="1"/>
          </p:cNvPicPr>
          <p:nvPr/>
        </p:nvPicPr>
        <p:blipFill>
          <a:blip r:embed="rId2"/>
          <a:stretch>
            <a:fillRect/>
          </a:stretch>
        </p:blipFill>
        <p:spPr>
          <a:xfrm>
            <a:off x="5669280" y="1828800"/>
            <a:ext cx="6217920" cy="41148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